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1" r:id="rId6"/>
    <p:sldId id="283" r:id="rId7"/>
    <p:sldId id="279" r:id="rId8"/>
    <p:sldId id="284" r:id="rId9"/>
    <p:sldId id="285" r:id="rId10"/>
    <p:sldId id="281" r:id="rId11"/>
    <p:sldId id="286" r:id="rId12"/>
    <p:sldId id="287" r:id="rId13"/>
    <p:sldId id="288" r:id="rId14"/>
    <p:sldId id="289" r:id="rId15"/>
    <p:sldId id="290" r:id="rId16"/>
    <p:sldId id="282" r:id="rId17"/>
  </p:sldIdLst>
  <p:sldSz cx="12192000" cy="6858000"/>
  <p:notesSz cx="6858000" cy="9144000"/>
  <p:defaultTextStyle>
    <a:defPPr rtl="0"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̀o mừng" id="{E75E278A-FF0E-49A4-B170-79828D63BBAD}">
          <p14:sldIdLst>
            <p14:sldId id="256"/>
          </p14:sldIdLst>
        </p14:section>
        <p14:section name="Thiết kế" id="{B9B51309-D148-4332-87C2-07BE32FBCA3B}">
          <p14:sldIdLst>
            <p14:sldId id="271"/>
            <p14:sldId id="283"/>
            <p14:sldId id="279"/>
            <p14:sldId id="284"/>
            <p14:sldId id="285"/>
            <p14:sldId id="281"/>
            <p14:sldId id="286"/>
            <p14:sldId id="287"/>
            <p14:sldId id="288"/>
            <p14:sldId id="289"/>
            <p14:sldId id="290"/>
          </p14:sldIdLst>
        </p14:section>
        <p14:section name="Kết thúc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Tác giả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102286"/>
    <a:srgbClr val="D24726"/>
    <a:srgbClr val="404040"/>
    <a:srgbClr val="FF9B45"/>
    <a:srgbClr val="DD462F"/>
    <a:srgbClr val="F8CFB6"/>
    <a:srgbClr val="F8CAB6"/>
    <a:srgbClr val="923922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41F74B-7740-4384-90CD-CE6CF2CCAD7E}" v="22" dt="2023-07-02T02:54:05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Kiểu Trung bình 2 - Màu chủ đề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24" autoAdjust="0"/>
    <p:restoredTop sz="94241" autoAdjust="0"/>
  </p:normalViewPr>
  <p:slideViewPr>
    <p:cSldViewPr snapToGrid="0">
      <p:cViewPr varScale="1">
        <p:scale>
          <a:sx n="81" d="100"/>
          <a:sy n="81" d="100"/>
        </p:scale>
        <p:origin x="365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ần Lê Khôi" userId="S::20521484@ms.uit.edu.vn::a88ce367-aa84-4c5b-b21b-9e451fe011e4" providerId="AD" clId="Web-{7F41F74B-7740-4384-90CD-CE6CF2CCAD7E}"/>
    <pc:docChg chg="modSld">
      <pc:chgData name="Trần Lê Khôi" userId="S::20521484@ms.uit.edu.vn::a88ce367-aa84-4c5b-b21b-9e451fe011e4" providerId="AD" clId="Web-{7F41F74B-7740-4384-90CD-CE6CF2CCAD7E}" dt="2023-07-02T02:54:05.187" v="20" actId="1076"/>
      <pc:docMkLst>
        <pc:docMk/>
      </pc:docMkLst>
      <pc:sldChg chg="modSp">
        <pc:chgData name="Trần Lê Khôi" userId="S::20521484@ms.uit.edu.vn::a88ce367-aa84-4c5b-b21b-9e451fe011e4" providerId="AD" clId="Web-{7F41F74B-7740-4384-90CD-CE6CF2CCAD7E}" dt="2023-07-02T02:54:05.187" v="20" actId="1076"/>
        <pc:sldMkLst>
          <pc:docMk/>
          <pc:sldMk cId="958036878" sldId="281"/>
        </pc:sldMkLst>
        <pc:picChg chg="mod">
          <ac:chgData name="Trần Lê Khôi" userId="S::20521484@ms.uit.edu.vn::a88ce367-aa84-4c5b-b21b-9e451fe011e4" providerId="AD" clId="Web-{7F41F74B-7740-4384-90CD-CE6CF2CCAD7E}" dt="2023-07-02T02:54:05.187" v="20" actId="1076"/>
          <ac:picMkLst>
            <pc:docMk/>
            <pc:sldMk cId="958036878" sldId="281"/>
            <ac:picMk id="9" creationId="{E33DEAA8-005D-DFF1-368E-6C238CAFFB3D}"/>
          </ac:picMkLst>
        </pc:picChg>
      </pc:sldChg>
      <pc:sldChg chg="modSp">
        <pc:chgData name="Trần Lê Khôi" userId="S::20521484@ms.uit.edu.vn::a88ce367-aa84-4c5b-b21b-9e451fe011e4" providerId="AD" clId="Web-{7F41F74B-7740-4384-90CD-CE6CF2CCAD7E}" dt="2023-07-02T02:53:39.186" v="17" actId="20577"/>
        <pc:sldMkLst>
          <pc:docMk/>
          <pc:sldMk cId="868228596" sldId="286"/>
        </pc:sldMkLst>
        <pc:spChg chg="mod">
          <ac:chgData name="Trần Lê Khôi" userId="S::20521484@ms.uit.edu.vn::a88ce367-aa84-4c5b-b21b-9e451fe011e4" providerId="AD" clId="Web-{7F41F74B-7740-4384-90CD-CE6CF2CCAD7E}" dt="2023-07-02T02:53:39.186" v="17" actId="20577"/>
          <ac:spMkLst>
            <pc:docMk/>
            <pc:sldMk cId="868228596" sldId="286"/>
            <ac:spMk id="4" creationId="{E36CAF17-E1FA-D306-8594-F09584F6193B}"/>
          </ac:spMkLst>
        </pc:spChg>
        <pc:picChg chg="mod">
          <ac:chgData name="Trần Lê Khôi" userId="S::20521484@ms.uit.edu.vn::a88ce367-aa84-4c5b-b21b-9e451fe011e4" providerId="AD" clId="Web-{7F41F74B-7740-4384-90CD-CE6CF2CCAD7E}" dt="2023-07-02T02:34:25.552" v="3" actId="1076"/>
          <ac:picMkLst>
            <pc:docMk/>
            <pc:sldMk cId="868228596" sldId="286"/>
            <ac:picMk id="2" creationId="{90EE7FEC-4B21-E6C5-6FEC-34BE131BAC3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77B748-1B6F-4993-9849-0766BEB4A4D5}" type="datetime1">
              <a:rPr lang="vi-VN" smtClean="0">
                <a:latin typeface="Calibri" panose="020F0502020204030204" pitchFamily="34" charset="0"/>
                <a:cs typeface="Calibri" panose="020F0502020204030204" pitchFamily="34" charset="0"/>
              </a:rPr>
              <a:t>03/07/2023</a:t>
            </a:fld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vi-VN" smtClean="0"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7ED34B-72BA-4BD0-A783-CCF7C2DCF833}" type="datetime1">
              <a:rPr lang="vi-VN" smtClean="0"/>
              <a:pPr/>
              <a:t>03/07/2023</a:t>
            </a:fld>
            <a:endParaRPr lang="vi-V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vi-VN" noProof="0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vi-VN" noProof="0"/>
              <a:t>Bấm để chỉnh sửa kiểu văn bản Bản cái</a:t>
            </a:r>
          </a:p>
          <a:p>
            <a:pPr lvl="1" rtl="0"/>
            <a:r>
              <a:rPr lang="vi-VN" noProof="0"/>
              <a:t>Mức hai</a:t>
            </a:r>
          </a:p>
          <a:p>
            <a:pPr lvl="2" rtl="0"/>
            <a:r>
              <a:rPr lang="vi-VN" noProof="0"/>
              <a:t>Mức ba</a:t>
            </a:r>
          </a:p>
          <a:p>
            <a:pPr lvl="3" rtl="0"/>
            <a:r>
              <a:rPr lang="vi-VN" noProof="0"/>
              <a:t>Mức bốn</a:t>
            </a:r>
          </a:p>
          <a:p>
            <a:pPr lvl="4" rtl="0"/>
            <a:r>
              <a:rPr lang="vi-VN" noProof="0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F61EA0F-A667-4B49-8422-0062BC55E249}" type="slidenum">
              <a:rPr lang="vi-VN" smtClean="0"/>
              <a:pPr/>
              <a:t>‹#›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10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43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11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60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12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105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2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608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3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818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4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511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5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3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6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05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7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60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8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07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noProof="0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vi-VN" smtClean="0"/>
              <a:pPr/>
              <a:t>9</a:t>
            </a:fld>
            <a:endParaRPr lang="vi-VN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31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g chiếu Tiêu đ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sz="1800" noProof="0"/>
          </a:p>
        </p:txBody>
      </p:sp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2311908" y="2828925"/>
            <a:ext cx="6876288" cy="1743075"/>
          </a:xfrm>
        </p:spPr>
        <p:txBody>
          <a:bodyPr rtlCol="0">
            <a:noAutofit/>
          </a:bodyPr>
          <a:lstStyle>
            <a:lvl1pPr>
              <a:defRPr sz="7200" b="1" cap="none" spc="0">
                <a:ln w="22225">
                  <a:solidFill>
                    <a:schemeClr val="accent3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defRPr>
            </a:lvl1pPr>
          </a:lstStyle>
          <a:p>
            <a:pPr rtl="0"/>
            <a:r>
              <a:rPr lang="vi-VN" noProof="0" dirty="0"/>
              <a:t>Bấm để chỉnh sửa kiểu tiêu đề Bản cái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vi-VN" sz="1800" noProof="0"/>
          </a:p>
        </p:txBody>
      </p:sp>
      <p:cxnSp>
        <p:nvCxnSpPr>
          <p:cNvPr id="12" name="Đường nối Thẳng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êu đề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8222743" cy="640080"/>
          </a:xfrm>
        </p:spPr>
        <p:txBody>
          <a:bodyPr rtlCol="0" anchor="b" anchorCtr="0">
            <a:noAutofit/>
          </a:bodyPr>
          <a:lstStyle>
            <a:lvl1pPr>
              <a:defRPr sz="4000" spc="-15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vi-VN" noProof="0" dirty="0"/>
              <a:t>Bấm để chỉnh sửa kiểu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Bấm để chỉnh sửa kiểu văn bản Bản cái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hai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ba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bốn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năm</a:t>
            </a:r>
          </a:p>
        </p:txBody>
      </p:sp>
      <p:sp>
        <p:nvSpPr>
          <p:cNvPr id="6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02EC22F9-6FD5-46BC-A5C1-639436D1690D}" type="datetime1">
              <a:rPr lang="vi-VN" noProof="0" smtClean="0"/>
              <a:t>03/07/2023</a:t>
            </a:fld>
            <a:endParaRPr lang="vi-VN" noProof="0"/>
          </a:p>
        </p:txBody>
      </p:sp>
      <p:sp>
        <p:nvSpPr>
          <p:cNvPr id="7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vi-VN" noProof="0"/>
          </a:p>
        </p:txBody>
      </p:sp>
      <p:sp>
        <p:nvSpPr>
          <p:cNvPr id="8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vi-VN" sz="1800" noProof="0"/>
          </a:p>
        </p:txBody>
      </p:sp>
      <p:sp>
        <p:nvSpPr>
          <p:cNvPr id="4" name="Tiêu đề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8222743" cy="640080"/>
          </a:xfrm>
        </p:spPr>
        <p:txBody>
          <a:bodyPr rtlCol="0" anchor="b" anchorCtr="0">
            <a:noAutofit/>
          </a:bodyPr>
          <a:lstStyle>
            <a:lvl1pPr>
              <a:defRPr sz="4000" spc="-15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vi-VN" noProof="0" dirty="0"/>
              <a:t>Bấm để chỉnh sửa kiểu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Bấm để chỉnh sửa kiểu văn bản Bản cái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hai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ba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bốn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năm</a:t>
            </a:r>
          </a:p>
        </p:txBody>
      </p:sp>
      <p:sp>
        <p:nvSpPr>
          <p:cNvPr id="6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02EC22F9-6FD5-46BC-A5C1-639436D1690D}" type="datetime1">
              <a:rPr lang="vi-VN" noProof="0" smtClean="0"/>
              <a:t>03/07/2023</a:t>
            </a:fld>
            <a:endParaRPr lang="vi-VN" noProof="0"/>
          </a:p>
        </p:txBody>
      </p:sp>
      <p:sp>
        <p:nvSpPr>
          <p:cNvPr id="7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vi-VN" noProof="0"/>
          </a:p>
        </p:txBody>
      </p:sp>
      <p:sp>
        <p:nvSpPr>
          <p:cNvPr id="8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vi-VN" noProof="0" smtClean="0"/>
              <a:pPr/>
              <a:t>‹#›</a:t>
            </a:fld>
            <a:endParaRPr lang="vi-VN" noProof="0"/>
          </a:p>
        </p:txBody>
      </p:sp>
    </p:spTree>
    <p:extLst>
      <p:ext uri="{BB962C8B-B14F-4D97-AF65-F5344CB8AC3E}">
        <p14:creationId xmlns:p14="http://schemas.microsoft.com/office/powerpoint/2010/main" val="420799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Đầu trang của Mụ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sz="1800" noProof="0"/>
          </a:p>
        </p:txBody>
      </p:sp>
      <p:sp>
        <p:nvSpPr>
          <p:cNvPr id="10" name="Hình chữ nhật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vi-VN" sz="1800" noProof="0"/>
          </a:p>
        </p:txBody>
      </p:sp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vi-VN" noProof="0"/>
              <a:t>Bấm để chỉnh sửa kiểu tiêu đề Bản cái</a:t>
            </a:r>
          </a:p>
        </p:txBody>
      </p:sp>
      <p:sp>
        <p:nvSpPr>
          <p:cNvPr id="7" name="Chỗ dành sẵn cho Nội dung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Bấm để chỉnh sửa kiểu văn bản Bản cái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hai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ba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bốn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vi-VN" noProof="0"/>
              <a:t>Mức năm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ình chữ nhật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vi-VN" sz="1800" noProof="0"/>
          </a:p>
        </p:txBody>
      </p:sp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vi-VN" noProof="0" dirty="0" err="1"/>
              <a:t>Bấm</a:t>
            </a:r>
            <a:r>
              <a:rPr lang="vi-VN" noProof="0" dirty="0"/>
              <a:t> </a:t>
            </a:r>
            <a:r>
              <a:rPr lang="vi-VN" noProof="0" dirty="0" err="1"/>
              <a:t>để</a:t>
            </a:r>
            <a:r>
              <a:rPr lang="vi-VN" noProof="0" dirty="0"/>
              <a:t> </a:t>
            </a:r>
            <a:r>
              <a:rPr lang="vi-VN" noProof="0" dirty="0" err="1"/>
              <a:t>chỉnh</a:t>
            </a:r>
            <a:r>
              <a:rPr lang="vi-VN" noProof="0" dirty="0"/>
              <a:t> </a:t>
            </a:r>
            <a:r>
              <a:rPr lang="vi-VN" noProof="0" dirty="0" err="1"/>
              <a:t>sửa</a:t>
            </a:r>
            <a:r>
              <a:rPr lang="vi-VN" noProof="0" dirty="0"/>
              <a:t> </a:t>
            </a:r>
            <a:r>
              <a:rPr lang="vi-VN" noProof="0" dirty="0" err="1"/>
              <a:t>kiểu</a:t>
            </a:r>
            <a:r>
              <a:rPr lang="vi-VN" noProof="0" dirty="0"/>
              <a:t> văn bản </a:t>
            </a:r>
            <a:r>
              <a:rPr lang="vi-VN" noProof="0" dirty="0" err="1"/>
              <a:t>Bản</a:t>
            </a:r>
            <a:r>
              <a:rPr lang="vi-VN" noProof="0" dirty="0"/>
              <a:t> cái</a:t>
            </a:r>
          </a:p>
          <a:p>
            <a:pPr lvl="1" rtl="0"/>
            <a:r>
              <a:rPr lang="vi-VN" noProof="0" dirty="0" err="1"/>
              <a:t>Mức</a:t>
            </a:r>
            <a:r>
              <a:rPr lang="vi-VN" noProof="0" dirty="0"/>
              <a:t> hai</a:t>
            </a:r>
          </a:p>
          <a:p>
            <a:pPr lvl="2" rtl="0"/>
            <a:r>
              <a:rPr lang="vi-VN" noProof="0" dirty="0" err="1"/>
              <a:t>Mức</a:t>
            </a:r>
            <a:r>
              <a:rPr lang="vi-VN" noProof="0" dirty="0"/>
              <a:t> ba</a:t>
            </a:r>
          </a:p>
          <a:p>
            <a:pPr lvl="3" rtl="0"/>
            <a:r>
              <a:rPr lang="vi-VN" noProof="0" dirty="0" err="1"/>
              <a:t>Mức</a:t>
            </a:r>
            <a:r>
              <a:rPr lang="vi-VN" noProof="0" dirty="0"/>
              <a:t> bốn</a:t>
            </a:r>
          </a:p>
          <a:p>
            <a:pPr lvl="4" rtl="0"/>
            <a:r>
              <a:rPr lang="vi-VN" noProof="0" dirty="0" err="1"/>
              <a:t>Mức</a:t>
            </a:r>
            <a:r>
              <a:rPr lang="vi-VN" noProof="0" dirty="0"/>
              <a:t>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126067AF-0B23-4E5C-BEFF-6587C5BED3B6}" type="datetime1">
              <a:rPr lang="vi-VN" noProof="0" smtClean="0"/>
              <a:t>03/07/2023</a:t>
            </a:fld>
            <a:endParaRPr lang="vi-VN" noProof="0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vi-VN" noProof="0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vi-VN" noProof="0" smtClean="0"/>
              <a:pPr/>
              <a:t>‹#›</a:t>
            </a:fld>
            <a:endParaRPr lang="vi-VN" noProof="0"/>
          </a:p>
        </p:txBody>
      </p:sp>
      <p:cxnSp>
        <p:nvCxnSpPr>
          <p:cNvPr id="8" name="Đường nối Thẳng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163650" y="2919842"/>
            <a:ext cx="9864699" cy="1342505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vi-VN" sz="6600" dirty="0">
                <a:ln w="28575">
                  <a:solidFill>
                    <a:srgbClr val="102286"/>
                  </a:solidFill>
                  <a:prstDash val="solid"/>
                </a:ln>
                <a:latin typeface="+mn-lt"/>
                <a:cs typeface="Arial" panose="020B0604020202020204" pitchFamily="34" charset="0"/>
              </a:rPr>
              <a:t>DATABASE SECURITY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C9DFA85-6EE1-0FB4-AA71-3813122F6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639" y="553181"/>
            <a:ext cx="1389312" cy="1222286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42AFDEA7-BAD4-202F-9C87-1A2A61AB87CE}"/>
              </a:ext>
            </a:extLst>
          </p:cNvPr>
          <p:cNvSpPr txBox="1"/>
          <p:nvPr/>
        </p:nvSpPr>
        <p:spPr>
          <a:xfrm>
            <a:off x="3946161" y="6079139"/>
            <a:ext cx="429967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340" i="1" dirty="0">
                <a:latin typeface="+mj-lt"/>
                <a:cs typeface="Times New Roman" panose="02020603050405020304" pitchFamily="18" charset="0"/>
              </a:rPr>
              <a:t>Thành </a:t>
            </a:r>
            <a:r>
              <a:rPr lang="en-US" sz="2340" i="1" dirty="0" err="1">
                <a:latin typeface="+mj-lt"/>
                <a:cs typeface="Times New Roman" panose="02020603050405020304" pitchFamily="18" charset="0"/>
              </a:rPr>
              <a:t>phố</a:t>
            </a:r>
            <a:r>
              <a:rPr lang="en-US" sz="234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340" i="1" dirty="0" err="1">
                <a:latin typeface="+mj-lt"/>
                <a:cs typeface="Times New Roman" panose="02020603050405020304" pitchFamily="18" charset="0"/>
              </a:rPr>
              <a:t>Hồ</a:t>
            </a:r>
            <a:r>
              <a:rPr lang="en-US" sz="2340" i="1" dirty="0">
                <a:latin typeface="+mj-lt"/>
                <a:cs typeface="Times New Roman" panose="02020603050405020304" pitchFamily="18" charset="0"/>
              </a:rPr>
              <a:t> Chí Minh ,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14533-B813-8F5D-146A-4590C40B9BB7}"/>
              </a:ext>
            </a:extLst>
          </p:cNvPr>
          <p:cNvSpPr txBox="1"/>
          <p:nvPr/>
        </p:nvSpPr>
        <p:spPr>
          <a:xfrm>
            <a:off x="1972625" y="553181"/>
            <a:ext cx="9582736" cy="121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2435" dirty="0">
                <a:latin typeface="+mn-lt"/>
                <a:cs typeface="Times New Roman" panose="02020603050405020304" pitchFamily="18" charset="0"/>
              </a:rPr>
              <a:t>ĐẠI HỌC QUỐC GIA TP.HCM</a:t>
            </a:r>
          </a:p>
          <a:p>
            <a:pPr algn="ctr"/>
            <a:r>
              <a:rPr lang="en-US" sz="2435" dirty="0">
                <a:latin typeface="+mn-lt"/>
                <a:cs typeface="Times New Roman" panose="02020603050405020304" pitchFamily="18" charset="0"/>
              </a:rPr>
              <a:t>TRƯỜNG ĐẠI HỌC CÔNG NGHỆ THÔNG TIN</a:t>
            </a:r>
          </a:p>
          <a:p>
            <a:pPr algn="ctr"/>
            <a:r>
              <a:rPr lang="en-US" sz="2435" dirty="0">
                <a:latin typeface="+mn-lt"/>
                <a:cs typeface="Times New Roman" panose="02020603050405020304" pitchFamily="18" charset="0"/>
              </a:rPr>
              <a:t>KHOA MẠNG MÁY TÍNH VÀ TRUYỀN THÔNG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E.	</a:t>
            </a:r>
            <a:r>
              <a:rPr lang="vi-VN" b="1" dirty="0" err="1">
                <a:cs typeface="Segoe UI Light" panose="020B0502040204020203" pitchFamily="34" charset="0"/>
              </a:rPr>
              <a:t>Data</a:t>
            </a:r>
            <a:r>
              <a:rPr lang="vi-VN" b="1" dirty="0">
                <a:cs typeface="Segoe UI Light" panose="020B0502040204020203" pitchFamily="34" charset="0"/>
              </a:rPr>
              <a:t> </a:t>
            </a:r>
            <a:r>
              <a:rPr lang="vi-VN" b="1" dirty="0" err="1">
                <a:cs typeface="Segoe UI Light" panose="020B0502040204020203" pitchFamily="34" charset="0"/>
              </a:rPr>
              <a:t>Masking</a:t>
            </a:r>
            <a:endParaRPr lang="vi-VN" b="1" dirty="0">
              <a:cs typeface="Segoe UI Light" panose="020B0502040204020203" pitchFamily="34" charset="0"/>
            </a:endParaRPr>
          </a:p>
        </p:txBody>
      </p:sp>
      <p:pic>
        <p:nvPicPr>
          <p:cNvPr id="2" name="masking">
            <a:hlinkClick r:id="" action="ppaction://media"/>
            <a:extLst>
              <a:ext uri="{FF2B5EF4-FFF2-40B4-BE49-F238E27FC236}">
                <a16:creationId xmlns:a16="http://schemas.microsoft.com/office/drawing/2014/main" id="{64C68BDA-F710-274E-7F25-3363E358CB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3950" y="3169944"/>
            <a:ext cx="5760000" cy="32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C747798-063B-F061-7C02-2E7BEDE4CABB}"/>
              </a:ext>
            </a:extLst>
          </p:cNvPr>
          <p:cNvSpPr txBox="1"/>
          <p:nvPr/>
        </p:nvSpPr>
        <p:spPr>
          <a:xfrm>
            <a:off x="521207" y="1613039"/>
            <a:ext cx="44613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Masking capability enables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DataSunrise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to limit exposure of sensitive database contents to unauthorized users by obfuscating the query results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DataSunrise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intercepts unauthorized user queries, modifies them according to existing masking policies, and redirects to the database</a:t>
            </a:r>
          </a:p>
        </p:txBody>
      </p:sp>
    </p:spTree>
    <p:extLst>
      <p:ext uri="{BB962C8B-B14F-4D97-AF65-F5344CB8AC3E}">
        <p14:creationId xmlns:p14="http://schemas.microsoft.com/office/powerpoint/2010/main" val="318313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F.	</a:t>
            </a:r>
            <a:r>
              <a:rPr lang="vi-VN" b="1" dirty="0" err="1">
                <a:cs typeface="Segoe UI Light" panose="020B0502040204020203" pitchFamily="34" charset="0"/>
              </a:rPr>
              <a:t>Data</a:t>
            </a:r>
            <a:r>
              <a:rPr lang="vi-VN" b="1" dirty="0">
                <a:cs typeface="Segoe UI Light" panose="020B0502040204020203" pitchFamily="34" charset="0"/>
              </a:rPr>
              <a:t> </a:t>
            </a:r>
            <a:r>
              <a:rPr lang="vi-VN" b="1" dirty="0" err="1">
                <a:cs typeface="Segoe UI Light" panose="020B0502040204020203" pitchFamily="34" charset="0"/>
              </a:rPr>
              <a:t>Discovery</a:t>
            </a:r>
            <a:endParaRPr lang="vi-VN" b="1" dirty="0">
              <a:cs typeface="Segoe UI Light" panose="020B0502040204020203" pitchFamily="34" charset="0"/>
            </a:endParaRPr>
          </a:p>
        </p:txBody>
      </p:sp>
      <p:pic>
        <p:nvPicPr>
          <p:cNvPr id="4" name="discovery">
            <a:hlinkClick r:id="" action="ppaction://media"/>
            <a:extLst>
              <a:ext uri="{FF2B5EF4-FFF2-40B4-BE49-F238E27FC236}">
                <a16:creationId xmlns:a16="http://schemas.microsoft.com/office/drawing/2014/main" id="{C955E2DB-357F-D341-4792-6E82380E8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9107" y="2675340"/>
            <a:ext cx="6400000" cy="36000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038EF03-E8CF-33A2-00C6-1B89D50A3E39}"/>
              </a:ext>
            </a:extLst>
          </p:cNvPr>
          <p:cNvSpPr txBox="1"/>
          <p:nvPr/>
        </p:nvSpPr>
        <p:spPr>
          <a:xfrm>
            <a:off x="521207" y="1613039"/>
            <a:ext cx="44613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Discovery enables companies to detect where sensitive and confidential data resides across their databases</a:t>
            </a:r>
          </a:p>
        </p:txBody>
      </p:sp>
    </p:spTree>
    <p:extLst>
      <p:ext uri="{BB962C8B-B14F-4D97-AF65-F5344CB8AC3E}">
        <p14:creationId xmlns:p14="http://schemas.microsoft.com/office/powerpoint/2010/main" val="115627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G.	</a:t>
            </a:r>
            <a:r>
              <a:rPr lang="vi-VN" b="1" dirty="0" err="1">
                <a:cs typeface="Segoe UI Light" panose="020B0502040204020203" pitchFamily="34" charset="0"/>
              </a:rPr>
              <a:t>Performance</a:t>
            </a:r>
            <a:endParaRPr lang="vi-VN" b="1" dirty="0">
              <a:cs typeface="Segoe UI Light" panose="020B0502040204020203" pitchFamily="34" charset="0"/>
            </a:endParaRPr>
          </a:p>
        </p:txBody>
      </p:sp>
      <p:pic>
        <p:nvPicPr>
          <p:cNvPr id="2" name="performance">
            <a:hlinkClick r:id="" action="ppaction://media"/>
            <a:extLst>
              <a:ext uri="{FF2B5EF4-FFF2-40B4-BE49-F238E27FC236}">
                <a16:creationId xmlns:a16="http://schemas.microsoft.com/office/drawing/2014/main" id="{0931D4B8-34D8-9C26-FBD9-A3850141D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6000" y="1292820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êu đề 9"/>
          <p:cNvSpPr>
            <a:spLocks noGrp="1"/>
          </p:cNvSpPr>
          <p:nvPr>
            <p:ph type="title"/>
          </p:nvPr>
        </p:nvSpPr>
        <p:spPr>
          <a:xfrm>
            <a:off x="521208" y="895738"/>
            <a:ext cx="10731510" cy="1280533"/>
          </a:xfrm>
        </p:spPr>
        <p:txBody>
          <a:bodyPr rtlCol="0">
            <a:normAutofit/>
          </a:bodyPr>
          <a:lstStyle/>
          <a:p>
            <a:pPr rtl="0"/>
            <a:r>
              <a:rPr lang="vi-VN" sz="5400" b="1" dirty="0">
                <a:solidFill>
                  <a:schemeClr val="accent1"/>
                </a:solidFill>
                <a:latin typeface="+mn-lt"/>
                <a:cs typeface="Segoe UI Light" panose="020B0502040204020203" pitchFamily="34" charset="0"/>
              </a:rPr>
              <a:t>THANK YOU FOR LISTENING </a:t>
            </a:r>
          </a:p>
        </p:txBody>
      </p:sp>
      <p:sp>
        <p:nvSpPr>
          <p:cNvPr id="5" name="Chỗ dành sẵn cho Nội dung 4"/>
          <p:cNvSpPr>
            <a:spLocks noGrp="1"/>
          </p:cNvSpPr>
          <p:nvPr>
            <p:ph sz="half" idx="4294967295"/>
          </p:nvPr>
        </p:nvSpPr>
        <p:spPr>
          <a:xfrm>
            <a:off x="521208" y="3894960"/>
            <a:ext cx="9442648" cy="949867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vi-VN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ANY QUESTIONS ???</a:t>
            </a:r>
          </a:p>
        </p:txBody>
      </p:sp>
      <p:sp>
        <p:nvSpPr>
          <p:cNvPr id="6" name="Google Shape;872;p42">
            <a:extLst>
              <a:ext uri="{FF2B5EF4-FFF2-40B4-BE49-F238E27FC236}">
                <a16:creationId xmlns:a16="http://schemas.microsoft.com/office/drawing/2014/main" id="{19DDB952-78D8-051A-F2DF-9780B2F833CA}"/>
              </a:ext>
            </a:extLst>
          </p:cNvPr>
          <p:cNvSpPr txBox="1"/>
          <p:nvPr/>
        </p:nvSpPr>
        <p:spPr>
          <a:xfrm>
            <a:off x="7331936" y="2999686"/>
            <a:ext cx="1871529" cy="16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773" tIns="118773" rIns="118773" bIns="11877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3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>
              <a:buSzPts val="1100"/>
            </a:pPr>
            <a:r>
              <a:rPr lang="vi-VN" sz="12470" dirty="0">
                <a:solidFill>
                  <a:schemeClr val="accent6"/>
                </a:solidFill>
              </a:rPr>
              <a:t>🙂</a:t>
            </a:r>
            <a:endParaRPr sz="1247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êu đề 7"/>
          <p:cNvSpPr>
            <a:spLocks noGrp="1"/>
          </p:cNvSpPr>
          <p:nvPr>
            <p:ph type="title"/>
          </p:nvPr>
        </p:nvSpPr>
        <p:spPr>
          <a:xfrm>
            <a:off x="2978710" y="946820"/>
            <a:ext cx="6674444" cy="1013718"/>
          </a:xfrm>
        </p:spPr>
        <p:txBody>
          <a:bodyPr rtlCol="0">
            <a:noAutofit/>
          </a:bodyPr>
          <a:lstStyle/>
          <a:p>
            <a:pPr algn="ctr" rtl="0"/>
            <a:r>
              <a:rPr lang="vi-VN" sz="4400" b="1" dirty="0">
                <a:solidFill>
                  <a:schemeClr val="accent1"/>
                </a:solidFill>
                <a:cs typeface="Segoe UI Light" panose="020B0502040204020203" pitchFamily="34" charset="0"/>
              </a:rPr>
              <a:t>MEMBERS OF GROUP 2</a:t>
            </a:r>
          </a:p>
        </p:txBody>
      </p:sp>
      <p:sp>
        <p:nvSpPr>
          <p:cNvPr id="38" name="Chỗ dành sẵn cho Nội dung 17"/>
          <p:cNvSpPr txBox="1">
            <a:spLocks/>
          </p:cNvSpPr>
          <p:nvPr/>
        </p:nvSpPr>
        <p:spPr>
          <a:xfrm>
            <a:off x="2781942" y="3065321"/>
            <a:ext cx="6628117" cy="1776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  <a:defRPr/>
            </a:pPr>
            <a:r>
              <a:rPr lang="vi-VN" sz="2800" dirty="0">
                <a:cs typeface="Segoe UI" panose="020B0502040204020203" pitchFamily="34" charset="0"/>
              </a:rPr>
              <a:t>20521793 - Nguyễn Trần Anh Quân</a:t>
            </a:r>
          </a:p>
          <a:p>
            <a:pPr marL="0" lvl="0" indent="0" algn="ctr" rtl="0">
              <a:spcAft>
                <a:spcPts val="600"/>
              </a:spcAft>
              <a:buNone/>
              <a:defRPr/>
            </a:pPr>
            <a:r>
              <a:rPr lang="vi-VN" sz="2800" dirty="0">
                <a:cs typeface="Segoe UI" panose="020B0502040204020203" pitchFamily="34" charset="0"/>
              </a:rPr>
              <a:t>20520373 - Nguyễn Trần Đức An</a:t>
            </a:r>
          </a:p>
          <a:p>
            <a:pPr marL="0" indent="0" algn="ctr">
              <a:spcAft>
                <a:spcPts val="600"/>
              </a:spcAft>
              <a:buNone/>
              <a:defRPr/>
            </a:pPr>
            <a:r>
              <a:rPr lang="vi-VN" sz="2800" dirty="0">
                <a:cs typeface="Segoe UI" panose="020B0502040204020203" pitchFamily="34" charset="0"/>
              </a:rPr>
              <a:t>20520587 Nguyễn Minh Khoa</a:t>
            </a:r>
          </a:p>
          <a:p>
            <a:pPr marL="0" lvl="0" indent="0" algn="ctr" rtl="0">
              <a:spcAft>
                <a:spcPts val="600"/>
              </a:spcAft>
              <a:buNone/>
              <a:defRPr/>
            </a:pPr>
            <a:r>
              <a:rPr lang="vi-VN" sz="2800" dirty="0">
                <a:cs typeface="Segoe UI" panose="020B0502040204020203" pitchFamily="34" charset="0"/>
              </a:rPr>
              <a:t>20521741 - Trương Tuấn Phi</a:t>
            </a:r>
          </a:p>
        </p:txBody>
      </p:sp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BC9FF451-D2EB-2403-2374-1B80079BFD01}"/>
              </a:ext>
            </a:extLst>
          </p:cNvPr>
          <p:cNvCxnSpPr/>
          <p:nvPr/>
        </p:nvCxnSpPr>
        <p:spPr>
          <a:xfrm>
            <a:off x="604434" y="2339395"/>
            <a:ext cx="1098313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êu đề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324757" cy="640080"/>
          </a:xfrm>
        </p:spPr>
        <p:txBody>
          <a:bodyPr rtlCol="0">
            <a:noAutofit/>
          </a:bodyPr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A.	</a:t>
            </a:r>
            <a:r>
              <a:rPr lang="vi-VN" b="1" dirty="0" err="1">
                <a:cs typeface="Segoe UI Light" panose="020B0502040204020203" pitchFamily="34" charset="0"/>
              </a:rPr>
              <a:t>DataSunrise</a:t>
            </a:r>
            <a:r>
              <a:rPr lang="vi-VN" b="1" dirty="0">
                <a:cs typeface="Segoe UI Light" panose="020B0502040204020203" pitchFamily="34" charset="0"/>
              </a:rPr>
              <a:t> </a:t>
            </a:r>
            <a:r>
              <a:rPr lang="vi-VN" b="1" dirty="0" err="1">
                <a:cs typeface="Segoe UI Light" panose="020B0502040204020203" pitchFamily="34" charset="0"/>
              </a:rPr>
              <a:t>model</a:t>
            </a:r>
            <a:endParaRPr lang="vi-VN" b="1" dirty="0">
              <a:cs typeface="Segoe UI Light" panose="020B0502040204020203" pitchFamily="34" charset="0"/>
            </a:endParaRPr>
          </a:p>
        </p:txBody>
      </p:sp>
      <p:sp>
        <p:nvSpPr>
          <p:cNvPr id="38" name="Chỗ dành sẵn cho Nội dung 17"/>
          <p:cNvSpPr txBox="1">
            <a:spLocks/>
          </p:cNvSpPr>
          <p:nvPr/>
        </p:nvSpPr>
        <p:spPr>
          <a:xfrm>
            <a:off x="6708455" y="1678494"/>
            <a:ext cx="5095617" cy="16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5795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DataSunrise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Database Security is a data-centric security solution purpose-built for the protection of relational and database contents against external and internal threats.</a:t>
            </a:r>
            <a:endParaRPr lang="vi-VN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0EE35F9-3FC4-9498-42ED-343893F8B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" y="1358453"/>
            <a:ext cx="6397250" cy="2008001"/>
          </a:xfrm>
          <a:prstGeom prst="rect">
            <a:avLst/>
          </a:prstGeom>
        </p:spPr>
      </p:pic>
      <p:pic>
        <p:nvPicPr>
          <p:cNvPr id="3" name="Picture 1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6F3E05C2-BEBC-0456-7C04-F48EEB8DB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27" y="3626739"/>
            <a:ext cx="6120765" cy="2783205"/>
          </a:xfrm>
          <a:prstGeom prst="rect">
            <a:avLst/>
          </a:prstGeom>
        </p:spPr>
      </p:pic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C9527C41-BB99-311F-E538-60C62B71F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65419"/>
              </p:ext>
            </p:extLst>
          </p:nvPr>
        </p:nvGraphicFramePr>
        <p:xfrm>
          <a:off x="6811256" y="4475702"/>
          <a:ext cx="4992816" cy="140760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663926">
                  <a:extLst>
                    <a:ext uri="{9D8B030D-6E8A-4147-A177-3AD203B41FA5}">
                      <a16:colId xmlns:a16="http://schemas.microsoft.com/office/drawing/2014/main" val="1578022906"/>
                    </a:ext>
                  </a:extLst>
                </a:gridCol>
                <a:gridCol w="1664445">
                  <a:extLst>
                    <a:ext uri="{9D8B030D-6E8A-4147-A177-3AD203B41FA5}">
                      <a16:colId xmlns:a16="http://schemas.microsoft.com/office/drawing/2014/main" val="3400317752"/>
                    </a:ext>
                  </a:extLst>
                </a:gridCol>
                <a:gridCol w="1664445">
                  <a:extLst>
                    <a:ext uri="{9D8B030D-6E8A-4147-A177-3AD203B41FA5}">
                      <a16:colId xmlns:a16="http://schemas.microsoft.com/office/drawing/2014/main" val="570358434"/>
                    </a:ext>
                  </a:extLst>
                </a:gridCol>
              </a:tblGrid>
              <a:tr h="351902">
                <a:tc>
                  <a:txBody>
                    <a:bodyPr/>
                    <a:lstStyle/>
                    <a:p>
                      <a:pPr marL="457200" algn="ctr"/>
                      <a:r>
                        <a:rPr lang="en-US" sz="1100" dirty="0">
                          <a:effectLst/>
                          <a:latin typeface="+mn-lt"/>
                        </a:rPr>
                        <a:t>Alias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en-US" sz="1100">
                          <a:effectLst/>
                          <a:latin typeface="+mn-lt"/>
                        </a:rPr>
                        <a:t>Address</a:t>
                      </a:r>
                      <a:endParaRPr lang="vi-VN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spcAft>
                          <a:spcPts val="60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OS</a:t>
                      </a:r>
                      <a:endParaRPr lang="vi-VN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extLst>
                  <a:ext uri="{0D108BD9-81ED-4DB2-BD59-A6C34878D82A}">
                    <a16:rowId xmlns:a16="http://schemas.microsoft.com/office/drawing/2014/main" val="3899603850"/>
                  </a:ext>
                </a:extLst>
              </a:tr>
              <a:tr h="351902">
                <a:tc>
                  <a:txBody>
                    <a:bodyPr/>
                    <a:lstStyle/>
                    <a:p>
                      <a:pPr marL="457200" algn="ctr"/>
                      <a:r>
                        <a:rPr lang="en-US" sz="1100" dirty="0">
                          <a:effectLst/>
                          <a:latin typeface="+mn-lt"/>
                        </a:rPr>
                        <a:t>Attacker/User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en-US" sz="1100" dirty="0">
                          <a:effectLst/>
                          <a:latin typeface="+mn-lt"/>
                        </a:rPr>
                        <a:t>192.168.111.135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Kali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extLst>
                  <a:ext uri="{0D108BD9-81ED-4DB2-BD59-A6C34878D82A}">
                    <a16:rowId xmlns:a16="http://schemas.microsoft.com/office/drawing/2014/main" val="3570293059"/>
                  </a:ext>
                </a:extLst>
              </a:tr>
              <a:tr h="351902">
                <a:tc>
                  <a:txBody>
                    <a:bodyPr/>
                    <a:lstStyle/>
                    <a:p>
                      <a:pPr marL="457200" algn="ctr"/>
                      <a:r>
                        <a:rPr lang="en-US" sz="1100" dirty="0" err="1">
                          <a:effectLst/>
                          <a:latin typeface="+mn-lt"/>
                        </a:rPr>
                        <a:t>DataSunrise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en-US" sz="1100" dirty="0">
                          <a:effectLst/>
                          <a:latin typeface="+mn-lt"/>
                        </a:rPr>
                        <a:t>192.168.111.139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Ubuntu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extLst>
                  <a:ext uri="{0D108BD9-81ED-4DB2-BD59-A6C34878D82A}">
                    <a16:rowId xmlns:a16="http://schemas.microsoft.com/office/drawing/2014/main" val="2467226243"/>
                  </a:ext>
                </a:extLst>
              </a:tr>
              <a:tr h="351902">
                <a:tc>
                  <a:txBody>
                    <a:bodyPr/>
                    <a:lstStyle/>
                    <a:p>
                      <a:pPr marL="457200" algn="ctr"/>
                      <a:r>
                        <a:rPr lang="en-US" sz="1100" dirty="0">
                          <a:effectLst/>
                          <a:latin typeface="+mn-lt"/>
                        </a:rPr>
                        <a:t>Database Server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tc>
                  <a:txBody>
                    <a:bodyPr/>
                    <a:lstStyle/>
                    <a:p>
                      <a:pPr marL="457200" algn="ctr"/>
                      <a:r>
                        <a:rPr lang="en-US" sz="1100" dirty="0">
                          <a:effectLst/>
                          <a:latin typeface="+mn-lt"/>
                        </a:rPr>
                        <a:t>192.168.111.140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spcAft>
                          <a:spcPts val="60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CentOS</a:t>
                      </a:r>
                      <a:endParaRPr lang="vi-VN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35" marR="49535" marT="0" marB="0" anchor="ctr"/>
                </a:tc>
                <a:extLst>
                  <a:ext uri="{0D108BD9-81ED-4DB2-BD59-A6C34878D82A}">
                    <a16:rowId xmlns:a16="http://schemas.microsoft.com/office/drawing/2014/main" val="901579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90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B.	</a:t>
            </a:r>
            <a:r>
              <a:rPr lang="vi-VN" b="1" dirty="0" err="1">
                <a:cs typeface="Segoe UI Light" panose="020B0502040204020203" pitchFamily="34" charset="0"/>
              </a:rPr>
              <a:t>Database</a:t>
            </a:r>
            <a:endParaRPr lang="vi-VN" b="1" dirty="0">
              <a:cs typeface="Segoe UI Light" panose="020B0502040204020203" pitchFamily="34" charset="0"/>
            </a:endParaRPr>
          </a:p>
        </p:txBody>
      </p:sp>
      <p:grpSp>
        <p:nvGrpSpPr>
          <p:cNvPr id="18" name="Nhóm 17" descr="Hình tròn nhỏ với số 1 bên trong cho biết bước 1"/>
          <p:cNvGrpSpPr/>
          <p:nvPr/>
        </p:nvGrpSpPr>
        <p:grpSpPr bwMode="blackWhite">
          <a:xfrm>
            <a:off x="531552" y="3224081"/>
            <a:ext cx="558179" cy="409838"/>
            <a:chOff x="6953426" y="711274"/>
            <a:chExt cx="558179" cy="409838"/>
          </a:xfrm>
          <a:solidFill>
            <a:schemeClr val="accent1"/>
          </a:solidFill>
        </p:grpSpPr>
        <p:sp>
          <p:nvSpPr>
            <p:cNvPr id="19" name="Hình bầu dục 18" descr="Hình tròn nhỏ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/>
            </a:p>
          </p:txBody>
        </p:sp>
        <p:sp>
          <p:nvSpPr>
            <p:cNvPr id="20" name="Hộp văn bản 19" descr="Số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vi-VN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grpSp>
        <p:nvGrpSpPr>
          <p:cNvPr id="33" name="Nhóm 32" descr="Hình tròn nhỏ với số 2 bên trong cho biết bước 2"/>
          <p:cNvGrpSpPr/>
          <p:nvPr/>
        </p:nvGrpSpPr>
        <p:grpSpPr bwMode="blackWhite">
          <a:xfrm>
            <a:off x="-1845888" y="3224081"/>
            <a:ext cx="558179" cy="409838"/>
            <a:chOff x="6953426" y="711274"/>
            <a:chExt cx="558179" cy="409838"/>
          </a:xfrm>
          <a:solidFill>
            <a:schemeClr val="accent1"/>
          </a:solidFill>
        </p:grpSpPr>
        <p:sp>
          <p:nvSpPr>
            <p:cNvPr id="34" name="Hình bầu dục 33" descr="Hình tròn nhỏ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/>
            </a:p>
          </p:txBody>
        </p:sp>
        <p:sp>
          <p:nvSpPr>
            <p:cNvPr id="35" name="Hộp văn bản 34" descr="Số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vi-VN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C5A0DF-6010-84F2-317D-AC531274A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85" y="1420645"/>
            <a:ext cx="10171620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B.	</a:t>
            </a:r>
            <a:r>
              <a:rPr lang="vi-VN" b="1" dirty="0" err="1">
                <a:cs typeface="Segoe UI Light" panose="020B0502040204020203" pitchFamily="34" charset="0"/>
              </a:rPr>
              <a:t>Database</a:t>
            </a:r>
            <a:endParaRPr lang="vi-VN" b="1" dirty="0">
              <a:cs typeface="Segoe UI Light" panose="020B0502040204020203" pitchFamily="34" charset="0"/>
            </a:endParaRPr>
          </a:p>
        </p:txBody>
      </p:sp>
      <p:grpSp>
        <p:nvGrpSpPr>
          <p:cNvPr id="33" name="Nhóm 32" descr="Hình tròn nhỏ với số 2 bên trong cho biết bước 2"/>
          <p:cNvGrpSpPr/>
          <p:nvPr/>
        </p:nvGrpSpPr>
        <p:grpSpPr bwMode="blackWhite">
          <a:xfrm>
            <a:off x="531552" y="3224081"/>
            <a:ext cx="558179" cy="409838"/>
            <a:chOff x="6953426" y="711274"/>
            <a:chExt cx="558179" cy="409838"/>
          </a:xfrm>
          <a:solidFill>
            <a:schemeClr val="accent1"/>
          </a:solidFill>
        </p:grpSpPr>
        <p:sp>
          <p:nvSpPr>
            <p:cNvPr id="34" name="Hình bầu dục 33" descr="Hình tròn nhỏ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/>
            </a:p>
          </p:txBody>
        </p:sp>
        <p:sp>
          <p:nvSpPr>
            <p:cNvPr id="35" name="Hộp văn bản 34" descr="Số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vi-VN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grpSp>
        <p:nvGrpSpPr>
          <p:cNvPr id="22" name="Nhóm 21" descr="Hình tròn nhỏ với số 3 bên trong cho biết bước 3"/>
          <p:cNvGrpSpPr/>
          <p:nvPr/>
        </p:nvGrpSpPr>
        <p:grpSpPr bwMode="blackWhite">
          <a:xfrm>
            <a:off x="-1728927" y="3224081"/>
            <a:ext cx="558179" cy="409838"/>
            <a:chOff x="6953426" y="711274"/>
            <a:chExt cx="558179" cy="409838"/>
          </a:xfrm>
          <a:solidFill>
            <a:schemeClr val="accent1"/>
          </a:solidFill>
        </p:grpSpPr>
        <p:sp>
          <p:nvSpPr>
            <p:cNvPr id="24" name="Hình bầu dục 23" descr="Hình tròn nhỏ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/>
            </a:p>
          </p:txBody>
        </p:sp>
        <p:sp>
          <p:nvSpPr>
            <p:cNvPr id="30" name="Hộp văn bản 29" descr="Số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vi-VN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pic>
        <p:nvPicPr>
          <p:cNvPr id="5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319385-DE1B-BCDB-0E16-51142037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55" y="1305877"/>
            <a:ext cx="10173600" cy="50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B.	</a:t>
            </a:r>
            <a:r>
              <a:rPr lang="vi-VN" b="1" dirty="0" err="1">
                <a:cs typeface="Segoe UI Light" panose="020B0502040204020203" pitchFamily="34" charset="0"/>
              </a:rPr>
              <a:t>Database</a:t>
            </a:r>
            <a:endParaRPr lang="vi-VN" b="1" dirty="0">
              <a:cs typeface="Segoe UI Light" panose="020B0502040204020203" pitchFamily="34" charset="0"/>
            </a:endParaRPr>
          </a:p>
        </p:txBody>
      </p:sp>
      <p:grpSp>
        <p:nvGrpSpPr>
          <p:cNvPr id="22" name="Nhóm 21" descr="Hình tròn nhỏ với số 3 bên trong cho biết bước 3"/>
          <p:cNvGrpSpPr/>
          <p:nvPr/>
        </p:nvGrpSpPr>
        <p:grpSpPr bwMode="blackWhite">
          <a:xfrm>
            <a:off x="680604" y="3224081"/>
            <a:ext cx="558179" cy="409838"/>
            <a:chOff x="6953426" y="711274"/>
            <a:chExt cx="558179" cy="409838"/>
          </a:xfrm>
          <a:solidFill>
            <a:schemeClr val="accent1"/>
          </a:solidFill>
        </p:grpSpPr>
        <p:sp>
          <p:nvSpPr>
            <p:cNvPr id="24" name="Hình bầu dục 23" descr="Hình tròn nhỏ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vi-VN"/>
            </a:p>
          </p:txBody>
        </p:sp>
        <p:sp>
          <p:nvSpPr>
            <p:cNvPr id="30" name="Hộp văn bản 29" descr="Số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vi-VN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pic>
        <p:nvPicPr>
          <p:cNvPr id="3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D2EE4A3-37CF-CB3F-87FD-43CF0FBBA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554" y="1361208"/>
            <a:ext cx="10178201" cy="50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7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C.	</a:t>
            </a:r>
            <a:r>
              <a:rPr lang="vi-VN" b="1" dirty="0" err="1">
                <a:cs typeface="Segoe UI Light" panose="020B0502040204020203" pitchFamily="34" charset="0"/>
              </a:rPr>
              <a:t>Active</a:t>
            </a:r>
            <a:r>
              <a:rPr lang="vi-VN" b="1" dirty="0">
                <a:cs typeface="Segoe UI Light" panose="020B0502040204020203" pitchFamily="34" charset="0"/>
              </a:rPr>
              <a:t> </a:t>
            </a:r>
            <a:r>
              <a:rPr lang="vi-VN" b="1" dirty="0" err="1">
                <a:cs typeface="Segoe UI Light" panose="020B0502040204020203" pitchFamily="34" charset="0"/>
              </a:rPr>
              <a:t>Mornitoring</a:t>
            </a:r>
            <a:endParaRPr lang="vi-VN" b="1" dirty="0">
              <a:cs typeface="Segoe UI Light" panose="020B0502040204020203" pitchFamily="34" charset="0"/>
            </a:endParaRPr>
          </a:p>
        </p:txBody>
      </p:sp>
      <p:pic>
        <p:nvPicPr>
          <p:cNvPr id="9" name="monitoring">
            <a:hlinkClick r:id="" action="ppaction://media"/>
            <a:extLst>
              <a:ext uri="{FF2B5EF4-FFF2-40B4-BE49-F238E27FC236}">
                <a16:creationId xmlns:a16="http://schemas.microsoft.com/office/drawing/2014/main" id="{E33DEAA8-005D-DFF1-368E-6C238CAFFB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3949" y="2912284"/>
            <a:ext cx="5760001" cy="32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434EE4E-E78B-36D8-EC88-E062B02475CB}"/>
              </a:ext>
            </a:extLst>
          </p:cNvPr>
          <p:cNvSpPr txBox="1"/>
          <p:nvPr/>
        </p:nvSpPr>
        <p:spPr>
          <a:xfrm>
            <a:off x="521207" y="1613039"/>
            <a:ext cx="4461340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 Audit: enables real-time database activity monitoring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vi-V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Database Audit logs all incoming user queries and query results and collects extensive information on all database users trying to access the protected database</a:t>
            </a:r>
          </a:p>
          <a:p>
            <a:pPr marL="342900" lvl="0" indent="-342900">
              <a:buFont typeface="Wingdings" panose="05000000000000000000" pitchFamily="2" charset="2"/>
              <a:buChar char="q"/>
            </a:pPr>
            <a:endParaRPr lang="vi-V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logs the query’s code, user information (IP address, username, client application name, etc.), session information,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endParaRPr lang="vi-V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Can be paired with a SIEM system to analyze the audit results</a:t>
            </a:r>
            <a:endParaRPr lang="vi-VN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D.	</a:t>
            </a:r>
            <a:r>
              <a:rPr lang="vi-VN" b="1" dirty="0" err="1">
                <a:cs typeface="Segoe UI Light" panose="020B0502040204020203" pitchFamily="34" charset="0"/>
              </a:rPr>
              <a:t>Database</a:t>
            </a:r>
            <a:r>
              <a:rPr lang="vi-VN" b="1" dirty="0">
                <a:cs typeface="Segoe UI Light" panose="020B0502040204020203" pitchFamily="34" charset="0"/>
              </a:rPr>
              <a:t> </a:t>
            </a:r>
            <a:r>
              <a:rPr lang="vi-VN" b="1" dirty="0" err="1">
                <a:cs typeface="Segoe UI Light" panose="020B0502040204020203" pitchFamily="34" charset="0"/>
              </a:rPr>
              <a:t>Firewall</a:t>
            </a:r>
            <a:endParaRPr lang="vi-VN" b="1" dirty="0">
              <a:cs typeface="Segoe UI Light" panose="020B0502040204020203" pitchFamily="34" charset="0"/>
            </a:endParaRPr>
          </a:p>
        </p:txBody>
      </p:sp>
      <p:pic>
        <p:nvPicPr>
          <p:cNvPr id="2" name="block_ip">
            <a:hlinkClick r:id="" action="ppaction://media"/>
            <a:extLst>
              <a:ext uri="{FF2B5EF4-FFF2-40B4-BE49-F238E27FC236}">
                <a16:creationId xmlns:a16="http://schemas.microsoft.com/office/drawing/2014/main" id="{90EE7FEC-4B21-E6C5-6FEC-34BE131BA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865" y="-180392"/>
            <a:ext cx="10960650" cy="6345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36CAF17-E1FA-D306-8594-F09584F6193B}"/>
              </a:ext>
            </a:extLst>
          </p:cNvPr>
          <p:cNvSpPr txBox="1"/>
          <p:nvPr/>
        </p:nvSpPr>
        <p:spPr>
          <a:xfrm>
            <a:off x="521207" y="1613039"/>
            <a:ext cx="446134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</a:pP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vi-VN" b="1" dirty="0">
                <a:cs typeface="Segoe UI Light" panose="020B0502040204020203" pitchFamily="34" charset="0"/>
              </a:rPr>
              <a:t>D.	</a:t>
            </a:r>
            <a:r>
              <a:rPr lang="vi-VN" b="1" dirty="0" err="1">
                <a:cs typeface="Segoe UI Light" panose="020B0502040204020203" pitchFamily="34" charset="0"/>
              </a:rPr>
              <a:t>Database</a:t>
            </a:r>
            <a:r>
              <a:rPr lang="vi-VN" b="1" dirty="0">
                <a:cs typeface="Segoe UI Light" panose="020B0502040204020203" pitchFamily="34" charset="0"/>
              </a:rPr>
              <a:t> </a:t>
            </a:r>
            <a:r>
              <a:rPr lang="vi-VN" b="1" dirty="0" err="1">
                <a:cs typeface="Segoe UI Light" panose="020B0502040204020203" pitchFamily="34" charset="0"/>
              </a:rPr>
              <a:t>Firewall</a:t>
            </a:r>
            <a:endParaRPr lang="vi-VN" b="1" dirty="0">
              <a:cs typeface="Segoe UI Light" panose="020B0502040204020203" pitchFamily="34" charset="0"/>
            </a:endParaRPr>
          </a:p>
        </p:txBody>
      </p:sp>
      <p:pic>
        <p:nvPicPr>
          <p:cNvPr id="4" name="query_type">
            <a:hlinkClick r:id="" action="ppaction://media"/>
            <a:extLst>
              <a:ext uri="{FF2B5EF4-FFF2-40B4-BE49-F238E27FC236}">
                <a16:creationId xmlns:a16="http://schemas.microsoft.com/office/drawing/2014/main" id="{DCE572AC-695D-6BE0-AC8D-B43FEEDDBC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6000" y="1386986"/>
            <a:ext cx="896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3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ài_liệu_Chào_mừng">
  <a:themeElements>
    <a:clrScheme name="Lam Ấ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39_TF10001108_Win32" id="{A6C51184-2299-4CEF-98D2-C8C2BB96C56E}" vid="{C5A5F0A4-16D5-4A26-AA9F-6575A3634B2E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A933FE305FAACD41A2683169FA3159CE" ma:contentTypeVersion="8" ma:contentTypeDescription="Tạo tài liệu mới." ma:contentTypeScope="" ma:versionID="4947fc92e4cda17c13f067bc801e78c4">
  <xsd:schema xmlns:xsd="http://www.w3.org/2001/XMLSchema" xmlns:xs="http://www.w3.org/2001/XMLSchema" xmlns:p="http://schemas.microsoft.com/office/2006/metadata/properties" xmlns:ns2="7cfbecb1-dc24-4a5d-85d3-c66cd3163f8d" xmlns:ns3="84eab718-b5bc-456f-8520-8e91094c2b39" targetNamespace="http://schemas.microsoft.com/office/2006/metadata/properties" ma:root="true" ma:fieldsID="eb633f00985f3358b2c109f0fd96eceb" ns2:_="" ns3:_="">
    <xsd:import namespace="7cfbecb1-dc24-4a5d-85d3-c66cd3163f8d"/>
    <xsd:import namespace="84eab718-b5bc-456f-8520-8e91094c2b3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fbecb1-dc24-4a5d-85d3-c66cd3163f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Thẻ Hình ảnh" ma:readOnly="false" ma:fieldId="{5cf76f15-5ced-4ddc-b409-7134ff3c332f}" ma:taxonomyMulti="true" ma:sspId="094ae118-d9ff-499e-981a-26f90b7967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ab718-b5bc-456f-8520-8e91094c2b39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2aa687a-9ded-4c11-bfd7-2acc631d8d12}" ma:internalName="TaxCatchAll" ma:showField="CatchAllData" ma:web="84eab718-b5bc-456f-8520-8e91094c2b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4eab718-b5bc-456f-8520-8e91094c2b39" xsi:nil="true"/>
    <lcf76f155ced4ddcb4097134ff3c332f xmlns="7cfbecb1-dc24-4a5d-85d3-c66cd3163f8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C2783D-98D5-4C4E-BE85-8A1C631391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fbecb1-dc24-4a5d-85d3-c66cd3163f8d"/>
    <ds:schemaRef ds:uri="84eab718-b5bc-456f-8520-8e91094c2b3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683CCB-2DA5-4CB3-A705-E7BCC9EB82E5}">
  <ds:schemaRefs>
    <ds:schemaRef ds:uri="http://schemas.microsoft.com/office/2006/metadata/properties"/>
    <ds:schemaRef ds:uri="http://schemas.microsoft.com/office/infopath/2007/PartnerControls"/>
    <ds:schemaRef ds:uri="84eab718-b5bc-456f-8520-8e91094c2b39"/>
    <ds:schemaRef ds:uri="7cfbecb1-dc24-4a5d-85d3-c66cd3163f8d"/>
  </ds:schemaRefs>
</ds:datastoreItem>
</file>

<file path=customXml/itemProps3.xml><?xml version="1.0" encoding="utf-8"?>
<ds:datastoreItem xmlns:ds="http://schemas.openxmlformats.org/officeDocument/2006/customXml" ds:itemID="{35D76567-24C0-4A38-A420-88D57B2CF3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Chào mừng bạn đến với PowerPoint</Template>
  <TotalTime>131</TotalTime>
  <Words>287</Words>
  <Application>Microsoft Office PowerPoint</Application>
  <PresentationFormat>Widescreen</PresentationFormat>
  <Paragraphs>65</Paragraphs>
  <Slides>13</Slides>
  <Notes>13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Segoe UI Semibold</vt:lpstr>
      <vt:lpstr>Wingdings</vt:lpstr>
      <vt:lpstr>Tài_liệu_Chào_mừng</vt:lpstr>
      <vt:lpstr>DATABASE SECURITY</vt:lpstr>
      <vt:lpstr>MEMBERS OF GROUP 2</vt:lpstr>
      <vt:lpstr>A. DataSunrise model</vt:lpstr>
      <vt:lpstr>B. Database</vt:lpstr>
      <vt:lpstr>B. Database</vt:lpstr>
      <vt:lpstr>B. Database</vt:lpstr>
      <vt:lpstr>C. Active Mornitoring</vt:lpstr>
      <vt:lpstr>D. Database Firewall</vt:lpstr>
      <vt:lpstr>D. Database Firewall</vt:lpstr>
      <vt:lpstr>E. Data Masking</vt:lpstr>
      <vt:lpstr>F. Data Discovery</vt:lpstr>
      <vt:lpstr>G. Performance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SECURITY</dc:title>
  <dc:creator>Cao Phương Thùy</dc:creator>
  <cp:keywords/>
  <cp:lastModifiedBy>Hoàng Đức</cp:lastModifiedBy>
  <cp:revision>14</cp:revision>
  <dcterms:created xsi:type="dcterms:W3CDTF">2023-06-09T09:43:59Z</dcterms:created>
  <dcterms:modified xsi:type="dcterms:W3CDTF">2023-07-03T06:42:24Z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0x010100A933FE305FAACD41A2683169FA3159CE</vt:lpwstr>
  </property>
  <property fmtid="{D5CDD505-2E9C-101B-9397-08002B2CF9AE}" pid="3" name="MediaServiceImageTags">
    <vt:lpwstr/>
  </property>
</Properties>
</file>